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6d55570a7a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6d55570a7a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d55570a7a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d55570a7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d55570a7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d55570a7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d55570a7a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d55570a7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d55570a7a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d55570a7a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d55570a7a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d55570a7a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d55570a7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d55570a7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d55570a7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d55570a7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d55570a7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d55570a7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d55570a7a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d55570a7a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d55570a7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d55570a7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2395675" y="61867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050" y="166275"/>
            <a:ext cx="8613150" cy="49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197225" y="166275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400"/>
              <a:t>WHY IS </a:t>
            </a:r>
            <a:r>
              <a:rPr b="1" i="1" lang="en-GB" sz="2400">
                <a:solidFill>
                  <a:srgbClr val="FF0000"/>
                </a:solidFill>
              </a:rPr>
              <a:t>MENTAL HEALTH</a:t>
            </a:r>
            <a:r>
              <a:rPr b="1" i="1" lang="en-GB" sz="2400"/>
              <a:t> A CONCERN?</a:t>
            </a:r>
            <a:endParaRPr b="1" i="1" sz="2400"/>
          </a:p>
        </p:txBody>
      </p:sp>
      <p:sp>
        <p:nvSpPr>
          <p:cNvPr id="60" name="Google Shape;60;p13"/>
          <p:cNvSpPr txBox="1"/>
          <p:nvPr/>
        </p:nvSpPr>
        <p:spPr>
          <a:xfrm>
            <a:off x="4572000" y="439860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This is because no being deserves to be BLANK!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OUR VISION: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Concentrating</a:t>
            </a:r>
            <a:r>
              <a:rPr lang="en-GB">
                <a:solidFill>
                  <a:srgbClr val="FFFFFF"/>
                </a:solidFill>
              </a:rPr>
              <a:t> the application of </a:t>
            </a:r>
            <a:r>
              <a:rPr b="1" lang="en-GB">
                <a:solidFill>
                  <a:srgbClr val="FF8F00"/>
                </a:solidFill>
              </a:rPr>
              <a:t>SEG i.e. Smart Encephalography</a:t>
            </a:r>
            <a:r>
              <a:rPr lang="en-GB">
                <a:solidFill>
                  <a:srgbClr val="FFFFFF"/>
                </a:solidFill>
              </a:rPr>
              <a:t> upon the </a:t>
            </a:r>
            <a:r>
              <a:rPr b="1" lang="en-GB">
                <a:solidFill>
                  <a:srgbClr val="FF8F00"/>
                </a:solidFill>
              </a:rPr>
              <a:t>Alpha Brain waves</a:t>
            </a:r>
            <a:r>
              <a:rPr lang="en-GB">
                <a:solidFill>
                  <a:srgbClr val="FFFFFF"/>
                </a:solidFill>
              </a:rPr>
              <a:t> in order to know the mental state of the being.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A positive traits imply mania.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A negative traits imply depression.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Why E.E.G.?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human brain affected from Bipolar disorder undergoes </a:t>
            </a:r>
            <a:r>
              <a:rPr lang="en-GB">
                <a:solidFill>
                  <a:srgbClr val="FFFFFF"/>
                </a:solidFill>
              </a:rPr>
              <a:t>untraceably</a:t>
            </a:r>
            <a:r>
              <a:rPr lang="en-GB">
                <a:solidFill>
                  <a:srgbClr val="FFFFFF"/>
                </a:solidFill>
              </a:rPr>
              <a:t> rapid emotional changes. In order to recognise the change in emotions, tracing the undulation of the neurological signals proves to be the </a:t>
            </a:r>
            <a:r>
              <a:rPr lang="en-GB">
                <a:solidFill>
                  <a:srgbClr val="FFFFFF"/>
                </a:solidFill>
              </a:rPr>
              <a:t>precise</a:t>
            </a:r>
            <a:r>
              <a:rPr lang="en-GB">
                <a:solidFill>
                  <a:srgbClr val="FFFFFF"/>
                </a:solidFill>
              </a:rPr>
              <a:t> approach.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“We </a:t>
            </a:r>
            <a:r>
              <a:rPr lang="en-GB" sz="30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need machines</a:t>
            </a:r>
            <a:r>
              <a:rPr lang="en-GB" sz="3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but more</a:t>
            </a:r>
            <a:r>
              <a:rPr lang="en-GB" sz="30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3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 that we </a:t>
            </a:r>
            <a:r>
              <a:rPr lang="en-GB" sz="30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need humans</a:t>
            </a:r>
            <a:r>
              <a:rPr lang="en-GB" sz="3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who know how to use those machines for the </a:t>
            </a:r>
            <a:r>
              <a:rPr lang="en-GB" sz="30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greater good.</a:t>
            </a:r>
            <a:r>
              <a:rPr lang="en-GB" sz="3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”</a:t>
            </a:r>
            <a:endParaRPr sz="30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223025" y="2793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 HOLD OF A HAPPIER FUTURE,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TEAM BLACK PEARL.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422" y="-12887"/>
            <a:ext cx="9144000" cy="5156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9775" y="66651"/>
            <a:ext cx="6432150" cy="48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00" y="144100"/>
            <a:ext cx="8723450" cy="49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8450" y="684500"/>
            <a:ext cx="4843475" cy="43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1784700" y="88675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Increase in depressive symptoms over years</a:t>
            </a:r>
            <a:endParaRPr b="1"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0" l="-2190" r="2190" t="0"/>
          <a:stretch/>
        </p:blipFill>
        <p:spPr>
          <a:xfrm>
            <a:off x="-155524" y="120638"/>
            <a:ext cx="9144000" cy="50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350" y="120638"/>
            <a:ext cx="3268150" cy="49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8150" y="1779300"/>
            <a:ext cx="5155850" cy="32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3888150" y="0"/>
            <a:ext cx="63987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Ques.) Why are people not </a:t>
            </a:r>
            <a:r>
              <a:rPr lang="en-GB"/>
              <a:t>receiving</a:t>
            </a:r>
            <a:r>
              <a:rPr lang="en-GB"/>
              <a:t> treatment?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3988150" y="358175"/>
            <a:ext cx="63987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Financial or societal pressure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Aren’t aware of their OWN state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Issue undiagnosed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TEAM BLACK PEARL: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-GB">
                <a:solidFill>
                  <a:srgbClr val="FFFFFF"/>
                </a:solidFill>
              </a:rPr>
              <a:t>VISHAL JHA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-GB">
                <a:solidFill>
                  <a:srgbClr val="FFFFFF"/>
                </a:solidFill>
              </a:rPr>
              <a:t>SIMRANJEET SINGH</a:t>
            </a:r>
            <a:endParaRPr b="1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NETAJI SUBHASH UNIVERSITY </a:t>
            </a:r>
            <a:endParaRPr b="1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OF TECHNOLOGY, DELHI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FFFFFF"/>
                </a:solidFill>
              </a:rPr>
              <a:t>PROBLEM STATEMENT:</a:t>
            </a:r>
            <a:endParaRPr i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 are aware of the existence of major psychological disorders </a:t>
            </a:r>
            <a:r>
              <a:rPr b="1" i="1" lang="en-GB">
                <a:solidFill>
                  <a:srgbClr val="FF8F00"/>
                </a:solidFill>
              </a:rPr>
              <a:t>yet</a:t>
            </a:r>
            <a:r>
              <a:rPr i="1" lang="en-GB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we are still struggling with their </a:t>
            </a:r>
            <a:r>
              <a:rPr b="1" i="1" lang="en-GB">
                <a:solidFill>
                  <a:srgbClr val="FFFFFF"/>
                </a:solidFill>
              </a:rPr>
              <a:t>diagnosis &amp; cure!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ctrTitle"/>
          </p:nvPr>
        </p:nvSpPr>
        <p:spPr>
          <a:xfrm>
            <a:off x="576433" y="1330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rgbClr val="FFFFFF"/>
                </a:solidFill>
              </a:rPr>
              <a:t>Smart Encephalography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105" name="Google Shape;105;p19"/>
          <p:cNvSpPr txBox="1"/>
          <p:nvPr>
            <p:ph idx="1" type="subTitle"/>
          </p:nvPr>
        </p:nvSpPr>
        <p:spPr>
          <a:xfrm>
            <a:off x="1542150" y="2310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rgbClr val="FCFF00"/>
                </a:solidFill>
              </a:rPr>
              <a:t>Better Care and better Understanding</a:t>
            </a:r>
            <a:endParaRPr b="1" i="1">
              <a:solidFill>
                <a:srgbClr val="FCFF00"/>
              </a:solidFill>
            </a:endParaRPr>
          </a:p>
        </p:txBody>
      </p:sp>
      <p:sp>
        <p:nvSpPr>
          <p:cNvPr id="106" name="Google Shape;106;p19"/>
          <p:cNvSpPr txBox="1"/>
          <p:nvPr/>
        </p:nvSpPr>
        <p:spPr>
          <a:xfrm rot="10800000">
            <a:off x="3026225" y="2310500"/>
            <a:ext cx="232800" cy="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/>
        </p:nvSpPr>
        <p:spPr>
          <a:xfrm>
            <a:off x="964400" y="358050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532075" y="3813275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BIPOLAR DISORDER </a:t>
            </a:r>
            <a:r>
              <a:rPr b="1" i="1" lang="en-GB">
                <a:solidFill>
                  <a:srgbClr val="FFFFFF"/>
                </a:solidFill>
              </a:rPr>
              <a:t>aka </a:t>
            </a:r>
            <a:r>
              <a:rPr b="1" lang="en-GB">
                <a:solidFill>
                  <a:srgbClr val="FFFFFF"/>
                </a:solidFill>
              </a:rPr>
              <a:t>MANIC DEPRESSION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400">
                <a:solidFill>
                  <a:srgbClr val="FF8F00"/>
                </a:solidFill>
              </a:rPr>
              <a:t>: Emotional highs (mania) and lows (depression)</a:t>
            </a:r>
            <a:endParaRPr b="1" i="1" sz="2400">
              <a:solidFill>
                <a:srgbClr val="FF8F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Suicidal Ideation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Stroke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Drug abuse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Anxiety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Insomnia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Euphoria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High Energy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Loss of decision making ability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Cyclothymic Disorder (this is symptom)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rgbClr val="FFFFFF"/>
                </a:solidFill>
              </a:rPr>
              <a:t>Causes of the disorder:</a:t>
            </a:r>
            <a:r>
              <a:rPr b="1" lang="en-GB">
                <a:solidFill>
                  <a:srgbClr val="FFFFFF"/>
                </a:solidFill>
              </a:rPr>
              <a:t> 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rgbClr val="FFFFFF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rabicPeriod"/>
            </a:pPr>
            <a:r>
              <a:rPr b="1" lang="en-GB" sz="2800">
                <a:solidFill>
                  <a:srgbClr val="FFFFFF"/>
                </a:solidFill>
              </a:rPr>
              <a:t>Genetic (genes </a:t>
            </a:r>
            <a:r>
              <a:rPr b="1" lang="en-GB" sz="2800">
                <a:solidFill>
                  <a:srgbClr val="FF8F00"/>
                </a:solidFill>
              </a:rPr>
              <a:t>unknown</a:t>
            </a:r>
            <a:r>
              <a:rPr b="1" lang="en-GB" sz="2800">
                <a:solidFill>
                  <a:srgbClr val="FFFFFF"/>
                </a:solidFill>
              </a:rPr>
              <a:t>!)</a:t>
            </a:r>
            <a:endParaRPr b="1" sz="2800">
              <a:solidFill>
                <a:srgbClr val="FFFFFF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rabicPeriod"/>
            </a:pPr>
            <a:r>
              <a:rPr b="1" lang="en-GB" sz="2800">
                <a:solidFill>
                  <a:srgbClr val="FFFFFF"/>
                </a:solidFill>
              </a:rPr>
              <a:t>Biological difference ( structural changes in brain, reason </a:t>
            </a:r>
            <a:r>
              <a:rPr b="1" lang="en-GB" sz="2800">
                <a:solidFill>
                  <a:srgbClr val="FF8F00"/>
                </a:solidFill>
              </a:rPr>
              <a:t>unknown</a:t>
            </a:r>
            <a:r>
              <a:rPr b="1" lang="en-GB" sz="2800">
                <a:solidFill>
                  <a:srgbClr val="FFFFFF"/>
                </a:solidFill>
              </a:rPr>
              <a:t>!)</a:t>
            </a:r>
            <a:endParaRPr b="1" sz="2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